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fntdata" ContentType="application/x-fontdata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embedTrueTypeFonts="1" saveSubsetFonts="1">
  <p:sldMasterIdLst>
    <p:sldMasterId id="2147483792" r:id="rId1"/>
  </p:sldMasterIdLst>
  <p:notesMasterIdLst>
    <p:notesMasterId r:id="rId28"/>
  </p:notesMasterIdLst>
  <p:handoutMasterIdLst>
    <p:handoutMasterId r:id="rId29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9144000" cy="6858000" type="screen4x3"/>
  <p:notesSz cx="7010400" cy="9236075"/>
  <p:embeddedFontLst>
    <p:embeddedFont>
      <p:font typeface="Formata-Medium"/>
      <p:regular r:id="rId30"/>
    </p:embeddedFont>
    <p:embeddedFont>
      <p:font typeface="BlissMedium"/>
      <p:regular r:id="rId31"/>
    </p:embeddedFont>
    <p:embeddedFont>
      <p:font typeface="MS PGothic"/>
      <p:regular r:id="rId32"/>
    </p:embeddedFont>
    <p:embeddedFont>
      <p:font typeface="Arial Unicode MS"/>
      <p:regular r:id="rId33"/>
    </p:embeddedFont>
  </p:embeddedFontLst>
  <p:defaultTextStyle>
    <a:defPPr>
      <a:defRPr lang="fr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3838">
          <p15:clr>
            <a:srgbClr val="A4A3A4"/>
          </p15:clr>
        </p15:guide>
        <p15:guide id="2" orient="horz" pos="4269">
          <p15:clr>
            <a:srgbClr val="A4A3A4"/>
          </p15:clr>
        </p15:guide>
        <p15:guide id="3" pos="5494">
          <p15:clr>
            <a:srgbClr val="A4A3A4"/>
          </p15:clr>
        </p15:guide>
        <p15:guide id="4" pos="1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3C4745"/>
    <a:srgbClr val="4D4126"/>
    <a:srgbClr val="D4642B"/>
    <a:srgbClr val="7A7E7D"/>
    <a:srgbClr val="6B859E"/>
    <a:srgbClr val="204275"/>
    <a:srgbClr val="CB203C"/>
    <a:srgbClr val="273D5F"/>
    <a:srgbClr val="9A1F23"/>
    <a:srgbClr val="00426F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7317" autoAdjust="0"/>
    <p:restoredTop sz="92584" autoAdjust="0"/>
  </p:normalViewPr>
  <p:slideViewPr>
    <p:cSldViewPr showGuides="1">
      <p:cViewPr varScale="1">
        <p:scale>
          <a:sx n="136" d="100"/>
          <a:sy n="136" d="100"/>
        </p:scale>
        <p:origin x="-2216" y="-96"/>
      </p:cViewPr>
      <p:guideLst>
        <p:guide orient="horz" pos="3838"/>
        <p:guide orient="horz" pos="4269"/>
        <p:guide pos="5494"/>
        <p:guide pos="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0"/>
    </p:cViewPr>
  </p:sorterViewPr>
  <p:notesViewPr>
    <p:cSldViewPr showGuides="1">
      <p:cViewPr>
        <p:scale>
          <a:sx n="106" d="100"/>
          <a:sy n="106" d="100"/>
        </p:scale>
        <p:origin x="-5250" y="-522"/>
      </p:cViewPr>
      <p:guideLst>
        <p:guide orient="horz" pos="2909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font" Target="fonts/font4.fntdata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Osaka" pitchFamily="52" charset="-128"/>
              </a:defRPr>
            </a:lvl1pPr>
          </a:lstStyle>
          <a:p>
            <a:pPr>
              <a:defRPr/>
            </a:pPr>
            <a:fld id="{97834233-6072-4E67-9B55-28F62049FB30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20494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2150"/>
            <a:ext cx="46180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387850"/>
            <a:ext cx="56070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 dirty="0" smtClean="0"/>
              <a:t>Cliquez pour modifier les styles du texte du masque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fld id="{2C02CAD0-EEDB-481F-B918-496328B7E2A3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49424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178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inter_macro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a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Cli</a:t>
            </a:r>
            <a:endParaRPr lang="fr-FR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6215_montage_PPT_macro-micro_01_macro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857356" y="249939"/>
            <a:ext cx="5500726" cy="110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fr-CA" dirty="0" smtClea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102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13938" y="1714488"/>
            <a:ext cx="8607787" cy="4378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A" dirty="0" smtClean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0594" y="6456932"/>
            <a:ext cx="432000" cy="4080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="0">
                <a:solidFill>
                  <a:srgbClr val="6B859E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8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  <a:endParaRPr lang="fr-FR" sz="950" b="0" spc="50" baseline="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  <a:extLst/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  <a:endParaRPr lang="fr-FR" sz="900" b="0" spc="50" baseline="0" dirty="0">
              <a:solidFill>
                <a:schemeClr val="bg2">
                  <a:lumMod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23" r:id="rId2"/>
    <p:sldLayoutId id="2147484018" r:id="rId3"/>
    <p:sldLayoutId id="2147484024" r:id="rId4"/>
    <p:sldLayoutId id="2147484019" r:id="rId5"/>
    <p:sldLayoutId id="2147484025" r:id="rId6"/>
    <p:sldLayoutId id="2147484020" r:id="rId7"/>
    <p:sldLayoutId id="2147484026" r:id="rId8"/>
    <p:sldLayoutId id="2147484021" r:id="rId9"/>
    <p:sldLayoutId id="2147484027" r:id="rId10"/>
    <p:sldLayoutId id="2147484022" r:id="rId11"/>
    <p:sldLayoutId id="2147484028" r:id="rId12"/>
    <p:sldLayoutId id="2147484017" r:id="rId13"/>
    <p:sldLayoutId id="214748402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D9C59E"/>
        </a:buClr>
        <a:buSzPct val="110000"/>
        <a:buFontTx/>
        <a:buNone/>
        <a:defRPr sz="2600" b="0" kern="1200">
          <a:solidFill>
            <a:srgbClr val="6B859E"/>
          </a:solidFill>
          <a:latin typeface="Arial" pitchFamily="34" charset="0"/>
          <a:ea typeface="+mn-ea"/>
          <a:cs typeface="Arial" pitchFamily="34" charset="0"/>
        </a:defRPr>
      </a:lvl1pPr>
      <a:lvl2pPr marL="361950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5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2pPr>
      <a:lvl3pPr marL="714375" indent="-171450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3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3pPr>
      <a:lvl4pPr marL="1076325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0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4pPr>
      <a:lvl5pPr marL="1438275" indent="-180975" algn="l" rtl="0" eaLnBrk="0" fontAlgn="base" hangingPunct="0">
        <a:spcBef>
          <a:spcPct val="20000"/>
        </a:spcBef>
        <a:spcAft>
          <a:spcPct val="0"/>
        </a:spcAft>
        <a:buClr>
          <a:srgbClr val="D4642B"/>
        </a:buClr>
        <a:buFont typeface="Wingdings" pitchFamily="2" charset="2"/>
        <a:buChar char="§"/>
        <a:defRPr sz="17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10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Les conséquences d’une injection monétaire</a:t>
            </a:r>
          </a:p>
          <a:p>
            <a:pPr lvl="1"/>
            <a:r>
              <a:rPr lang="fr-CA" dirty="0"/>
              <a:t>Supposons que la Banque du Canada </a:t>
            </a:r>
            <a:r>
              <a:rPr lang="fr-CA" dirty="0" smtClean="0"/>
              <a:t>décide brusquement </a:t>
            </a:r>
            <a:r>
              <a:rPr lang="fr-CA" dirty="0"/>
              <a:t>de doubler l’offre de monnaie en</a:t>
            </a:r>
            <a:r>
              <a:rPr lang="fr-CA" dirty="0" smtClean="0"/>
              <a:t> réduisant le taux directeur. </a:t>
            </a:r>
            <a:endParaRPr lang="fr-CA" dirty="0"/>
          </a:p>
          <a:p>
            <a:pPr lvl="1"/>
            <a:r>
              <a:rPr lang="fr-CA" b="1" dirty="0"/>
              <a:t>Théorie quantitative de la monnaie </a:t>
            </a:r>
            <a:r>
              <a:rPr lang="fr-CA" dirty="0"/>
              <a:t>: </a:t>
            </a:r>
            <a:r>
              <a:rPr lang="fr-CA" dirty="0" smtClean="0"/>
              <a:t>Théorie selon laquelle la</a:t>
            </a:r>
            <a:r>
              <a:rPr lang="fr-CA" dirty="0" smtClean="0"/>
              <a:t> quantité de monnaie </a:t>
            </a:r>
            <a:r>
              <a:rPr lang="fr-CA" dirty="0"/>
              <a:t>en circulation </a:t>
            </a:r>
            <a:r>
              <a:rPr lang="fr-CA" dirty="0" smtClean="0"/>
              <a:t>détermine le niveau général des prix et le taux </a:t>
            </a:r>
            <a:r>
              <a:rPr lang="fr-CA" dirty="0"/>
              <a:t>de croissance de</a:t>
            </a:r>
            <a:r>
              <a:rPr lang="fr-CA" dirty="0" smtClean="0"/>
              <a:t>    la </a:t>
            </a:r>
            <a:r>
              <a:rPr lang="fr-CA" dirty="0"/>
              <a:t>masse monétaire </a:t>
            </a:r>
            <a:r>
              <a:rPr lang="fr-CA" dirty="0" smtClean="0"/>
              <a:t>détermine le </a:t>
            </a:r>
            <a:r>
              <a:rPr lang="fr-CA" dirty="0"/>
              <a:t>taux d’inflation.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74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179141" cy="1157531"/>
          </a:xfrm>
        </p:spPr>
        <p:txBody>
          <a:bodyPr/>
          <a:lstStyle/>
          <a:p>
            <a:r>
              <a:rPr lang="fr-CA" sz="2600" dirty="0"/>
              <a:t>Figure 11.2 :</a:t>
            </a:r>
            <a:r>
              <a:rPr lang="fr-CA" sz="2600" dirty="0" smtClean="0"/>
              <a:t> </a:t>
            </a:r>
            <a:br>
              <a:rPr lang="fr-CA" sz="2600" dirty="0" smtClean="0"/>
            </a:br>
            <a:r>
              <a:rPr lang="fr-CA" sz="2600" dirty="0" smtClean="0"/>
              <a:t>Une </a:t>
            </a:r>
            <a:r>
              <a:rPr lang="fr-CA" sz="2600" dirty="0"/>
              <a:t>augmentation de l’offre</a:t>
            </a:r>
            <a:r>
              <a:rPr lang="fr-CA" sz="2600" dirty="0" smtClean="0"/>
              <a:t> de </a:t>
            </a:r>
            <a:r>
              <a:rPr lang="fr-CA" sz="2600" dirty="0"/>
              <a:t>monnaie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11</a:t>
            </a:fld>
            <a:endParaRPr lang="fr-CA" dirty="0"/>
          </a:p>
        </p:txBody>
      </p:sp>
      <p:pic>
        <p:nvPicPr>
          <p:cNvPr id="4" name="Image 3" descr="macro_figure11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6705600" cy="45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24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12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Un examen rapide du processus d’ajustement</a:t>
            </a:r>
          </a:p>
          <a:p>
            <a:pPr lvl="1"/>
            <a:r>
              <a:rPr lang="fr-CA" dirty="0"/>
              <a:t>Une injection monétaire crée immédiatement une </a:t>
            </a:r>
            <a:r>
              <a:rPr lang="fr-CA" dirty="0" smtClean="0"/>
              <a:t>offre </a:t>
            </a:r>
            <a:r>
              <a:rPr lang="fr-CA" dirty="0"/>
              <a:t>excédentaire de monnaie. </a:t>
            </a:r>
          </a:p>
          <a:p>
            <a:pPr lvl="1"/>
            <a:r>
              <a:rPr lang="fr-CA" dirty="0"/>
              <a:t>Il en résulte un accroissement de la demande de </a:t>
            </a:r>
            <a:r>
              <a:rPr lang="fr-CA" dirty="0" smtClean="0"/>
              <a:t>biens</a:t>
            </a:r>
            <a:r>
              <a:rPr lang="fr-CA" dirty="0" smtClean="0"/>
              <a:t>  et </a:t>
            </a:r>
            <a:r>
              <a:rPr lang="fr-CA" dirty="0"/>
              <a:t>de services.</a:t>
            </a:r>
            <a:r>
              <a:rPr lang="fr-CA" dirty="0" smtClean="0"/>
              <a:t> Cependant, </a:t>
            </a:r>
            <a:r>
              <a:rPr lang="fr-CA" dirty="0"/>
              <a:t>la capacité de </a:t>
            </a:r>
            <a:r>
              <a:rPr lang="fr-CA" dirty="0" smtClean="0"/>
              <a:t>production </a:t>
            </a:r>
            <a:r>
              <a:rPr lang="fr-CA" dirty="0"/>
              <a:t>de l’économie reste inchangée.</a:t>
            </a:r>
          </a:p>
          <a:p>
            <a:pPr lvl="1"/>
            <a:r>
              <a:rPr lang="fr-CA" dirty="0"/>
              <a:t>L’augmentation de la demande se traduit par une</a:t>
            </a:r>
            <a:r>
              <a:rPr lang="fr-CA" dirty="0" smtClean="0"/>
              <a:t> croissance </a:t>
            </a:r>
            <a:r>
              <a:rPr lang="fr-CA" dirty="0"/>
              <a:t>des prix, ce qui entraîne une augmentation</a:t>
            </a:r>
            <a:r>
              <a:rPr lang="fr-CA" dirty="0" smtClean="0"/>
              <a:t>  de </a:t>
            </a:r>
            <a:r>
              <a:rPr lang="fr-CA" dirty="0"/>
              <a:t>la quantité de monnaie demandée.</a:t>
            </a:r>
          </a:p>
          <a:p>
            <a:pPr lvl="1"/>
            <a:r>
              <a:rPr lang="fr-CA" dirty="0"/>
              <a:t>Un nouvel équilibre est atteint lorsque </a:t>
            </a:r>
            <a:r>
              <a:rPr lang="fr-CA" i="1" dirty="0"/>
              <a:t>OM</a:t>
            </a:r>
            <a:r>
              <a:rPr lang="fr-CA" dirty="0"/>
              <a:t> = </a:t>
            </a:r>
            <a:r>
              <a:rPr lang="fr-CA" i="1" dirty="0"/>
              <a:t>DM.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4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13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8880655" cy="4449775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La dichotomie classique et </a:t>
            </a:r>
            <a:r>
              <a:rPr lang="fr-CA" sz="2600" b="1" dirty="0" smtClean="0"/>
              <a:t>la </a:t>
            </a:r>
            <a:r>
              <a:rPr lang="fr-CA" sz="2600" b="1" dirty="0"/>
              <a:t>neutralité monétaire</a:t>
            </a:r>
          </a:p>
          <a:p>
            <a:pPr lvl="1"/>
            <a:r>
              <a:rPr lang="fr-CA" dirty="0" smtClean="0"/>
              <a:t>Quels sont les effets</a:t>
            </a:r>
            <a:r>
              <a:rPr lang="fr-CA" dirty="0" smtClean="0"/>
              <a:t> des variation monétaires sur            les </a:t>
            </a:r>
            <a:r>
              <a:rPr lang="fr-CA" dirty="0"/>
              <a:t>autres variables macroéconomiques</a:t>
            </a:r>
            <a:r>
              <a:rPr lang="fr-CA" dirty="0" smtClean="0"/>
              <a:t> ?</a:t>
            </a:r>
          </a:p>
          <a:p>
            <a:pPr lvl="1"/>
            <a:r>
              <a:rPr lang="fr-CA" dirty="0" smtClean="0"/>
              <a:t>Les </a:t>
            </a:r>
            <a:r>
              <a:rPr lang="fr-CA" dirty="0"/>
              <a:t>économistes considèrent que les variables économiques se répartissent en deux catégories :</a:t>
            </a:r>
          </a:p>
          <a:p>
            <a:pPr lvl="2"/>
            <a:r>
              <a:rPr lang="fr-CA" b="1" dirty="0"/>
              <a:t>Variables nominales </a:t>
            </a:r>
            <a:r>
              <a:rPr lang="fr-CA" dirty="0"/>
              <a:t>: </a:t>
            </a:r>
            <a:r>
              <a:rPr lang="fr-CA" dirty="0" smtClean="0"/>
              <a:t>Variables </a:t>
            </a:r>
            <a:r>
              <a:rPr lang="fr-CA" dirty="0"/>
              <a:t>mesurées </a:t>
            </a:r>
            <a:r>
              <a:rPr lang="fr-CA" dirty="0" smtClean="0"/>
              <a:t>en </a:t>
            </a:r>
            <a:r>
              <a:rPr lang="fr-CA" dirty="0"/>
              <a:t>unités monétaires.</a:t>
            </a:r>
          </a:p>
          <a:p>
            <a:pPr lvl="2"/>
            <a:r>
              <a:rPr lang="fr-CA" b="1" dirty="0"/>
              <a:t>Variables réelles </a:t>
            </a:r>
            <a:r>
              <a:rPr lang="fr-CA" dirty="0"/>
              <a:t>: </a:t>
            </a:r>
            <a:r>
              <a:rPr lang="fr-CA" dirty="0" smtClean="0"/>
              <a:t>Variables </a:t>
            </a:r>
            <a:r>
              <a:rPr lang="fr-CA" dirty="0"/>
              <a:t>mesurées </a:t>
            </a:r>
            <a:r>
              <a:rPr lang="fr-CA" dirty="0" smtClean="0"/>
              <a:t>en </a:t>
            </a:r>
            <a:r>
              <a:rPr lang="fr-CA" dirty="0"/>
              <a:t>unités physiques</a:t>
            </a:r>
            <a:r>
              <a:rPr lang="fr-CA" dirty="0" smtClean="0"/>
              <a:t>.</a:t>
            </a:r>
          </a:p>
          <a:p>
            <a:pPr lvl="1"/>
            <a:r>
              <a:rPr lang="fr-CA" dirty="0"/>
              <a:t>Cette répartition des variables en deux groupes se nomme aujourd’hui</a:t>
            </a:r>
            <a:r>
              <a:rPr lang="fr-CA" dirty="0" smtClean="0"/>
              <a:t> « dichotomie classique ».</a:t>
            </a:r>
            <a:endParaRPr lang="fr-CA" dirty="0"/>
          </a:p>
          <a:p>
            <a:pPr lvl="1"/>
            <a:endParaRPr lang="fr-CA" sz="2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12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14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La vitesse de circulation de la monnaie </a:t>
            </a:r>
            <a:r>
              <a:rPr lang="fr-CA" sz="2600" b="1" dirty="0" smtClean="0"/>
              <a:t>et</a:t>
            </a:r>
            <a:r>
              <a:rPr lang="fr-CA" sz="2600" b="1" dirty="0" smtClean="0"/>
              <a:t>  l’équation </a:t>
            </a:r>
            <a:r>
              <a:rPr lang="fr-CA" sz="2600" b="1" dirty="0"/>
              <a:t>quantitative</a:t>
            </a:r>
          </a:p>
          <a:p>
            <a:pPr lvl="1"/>
            <a:r>
              <a:rPr lang="fr-CA" b="1" dirty="0"/>
              <a:t>Vitesse de circulation de la monnaie : </a:t>
            </a:r>
            <a:r>
              <a:rPr lang="fr-CA" dirty="0" smtClean="0"/>
              <a:t>Vitesse à laquelle la monnaie change de </a:t>
            </a:r>
            <a:r>
              <a:rPr lang="fr-CA" dirty="0" smtClean="0"/>
              <a:t>mains.</a:t>
            </a:r>
          </a:p>
          <a:p>
            <a:pPr lvl="1" algn="ctr">
              <a:buNone/>
            </a:pPr>
            <a:r>
              <a:rPr lang="fr-FR" i="1" dirty="0" smtClean="0"/>
              <a:t>V </a:t>
            </a:r>
            <a:r>
              <a:rPr lang="fr-FR" dirty="0" smtClean="0"/>
              <a:t>=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i="1" dirty="0" smtClean="0"/>
              <a:t>P </a:t>
            </a:r>
            <a:r>
              <a:rPr lang="fr-FR" dirty="0" smtClean="0"/>
              <a:t>×</a:t>
            </a:r>
            <a:r>
              <a:rPr lang="fr-FR" i="1" dirty="0" smtClean="0"/>
              <a:t> Y</a:t>
            </a:r>
            <a:r>
              <a:rPr lang="fr-FR" dirty="0" smtClean="0"/>
              <a:t>)/</a:t>
            </a:r>
            <a:r>
              <a:rPr lang="fr-FR" i="1" dirty="0" smtClean="0"/>
              <a:t>M</a:t>
            </a:r>
            <a:endParaRPr lang="fr-CA" dirty="0" smtClean="0"/>
          </a:p>
          <a:p>
            <a:pPr lvl="1"/>
            <a:r>
              <a:rPr lang="fr-CA" b="1" dirty="0" smtClean="0"/>
              <a:t>Équation quantitative : </a:t>
            </a:r>
            <a:r>
              <a:rPr lang="fr-CA" dirty="0" smtClean="0"/>
              <a:t>Équation montrant la relation entre la masse monétaire, la vitesse de circulation de    la monnaie et la valeur nominale de la production          de biens et de services.</a:t>
            </a:r>
          </a:p>
          <a:p>
            <a:pPr lvl="1" algn="ctr">
              <a:buNone/>
            </a:pPr>
            <a:r>
              <a:rPr lang="fr-CA" sz="2600" i="1" dirty="0" smtClean="0"/>
              <a:t>M</a:t>
            </a:r>
            <a:r>
              <a:rPr lang="fr-CA" sz="2600" dirty="0" smtClean="0"/>
              <a:t> × </a:t>
            </a:r>
            <a:r>
              <a:rPr lang="fr-CA" sz="2600" i="1" dirty="0" smtClean="0"/>
              <a:t>V</a:t>
            </a:r>
            <a:r>
              <a:rPr lang="fr-CA" sz="2600" dirty="0" smtClean="0"/>
              <a:t> = </a:t>
            </a:r>
            <a:r>
              <a:rPr lang="fr-CA" sz="2600" i="1" dirty="0" smtClean="0"/>
              <a:t>P</a:t>
            </a:r>
            <a:r>
              <a:rPr lang="fr-CA" sz="2600" dirty="0" smtClean="0"/>
              <a:t> × </a:t>
            </a:r>
            <a:r>
              <a:rPr lang="fr-CA" sz="2600" i="1" dirty="0" smtClean="0"/>
              <a:t>Y</a:t>
            </a:r>
            <a:endParaRPr lang="fr-CA" sz="2600" i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45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52400" y="1676400"/>
            <a:ext cx="8763000" cy="4572000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La vitesse de circulation de la monnaie </a:t>
            </a:r>
            <a:r>
              <a:rPr lang="fr-CA" sz="2600" b="1" dirty="0" smtClean="0"/>
              <a:t>et</a:t>
            </a:r>
            <a:r>
              <a:rPr lang="fr-CA" sz="2600" b="1" dirty="0" smtClean="0"/>
              <a:t>       l’équation </a:t>
            </a:r>
            <a:r>
              <a:rPr lang="fr-CA" sz="2600" b="1" dirty="0" smtClean="0"/>
              <a:t>quantitative (suite)</a:t>
            </a:r>
            <a:endParaRPr lang="fr-CA" sz="2600" b="1" dirty="0" smtClean="0"/>
          </a:p>
          <a:p>
            <a:pPr lvl="1"/>
            <a:r>
              <a:rPr lang="fr-CA" dirty="0" smtClean="0"/>
              <a:t>Voici les </a:t>
            </a:r>
            <a:r>
              <a:rPr lang="fr-CA" dirty="0"/>
              <a:t>cinq étapes </a:t>
            </a:r>
            <a:r>
              <a:rPr lang="fr-CA" dirty="0" smtClean="0"/>
              <a:t>qui résument </a:t>
            </a:r>
            <a:r>
              <a:rPr lang="fr-CA" dirty="0"/>
              <a:t>l’essentiel de la théorie quantitative de la </a:t>
            </a:r>
            <a:r>
              <a:rPr lang="fr-CA" dirty="0" smtClean="0"/>
              <a:t>monnaie</a:t>
            </a:r>
            <a:r>
              <a:rPr lang="fr-CA" dirty="0"/>
              <a:t> </a:t>
            </a:r>
            <a:r>
              <a:rPr lang="fr-CA" dirty="0" smtClean="0"/>
              <a:t>:</a:t>
            </a:r>
            <a:endParaRPr lang="fr-CA" dirty="0" smtClean="0"/>
          </a:p>
          <a:p>
            <a:pPr marL="1000125" lvl="2" indent="-457200">
              <a:buFont typeface="+mj-lt"/>
              <a:buAutoNum type="arabicPeriod"/>
            </a:pPr>
            <a:r>
              <a:rPr lang="fr-CA" dirty="0" smtClean="0"/>
              <a:t>La </a:t>
            </a:r>
            <a:r>
              <a:rPr lang="fr-CA" dirty="0"/>
              <a:t>vitesse de circulation de la monnaie est relativement </a:t>
            </a:r>
            <a:r>
              <a:rPr lang="fr-CA" dirty="0" smtClean="0"/>
              <a:t>constante </a:t>
            </a:r>
            <a:r>
              <a:rPr lang="fr-CA" dirty="0"/>
              <a:t>dans le temps.</a:t>
            </a:r>
            <a:endParaRPr lang="fr-CA" dirty="0" smtClean="0"/>
          </a:p>
          <a:p>
            <a:pPr marL="1000125" lvl="2" indent="-457200">
              <a:buFont typeface="+mj-lt"/>
              <a:buAutoNum type="arabicPeriod"/>
            </a:pPr>
            <a:r>
              <a:rPr lang="fr-CA" dirty="0" smtClean="0"/>
              <a:t>Pour </a:t>
            </a:r>
            <a:r>
              <a:rPr lang="fr-CA" dirty="0"/>
              <a:t>cette raison, lorsque la Banque du Canada fait</a:t>
            </a:r>
            <a:r>
              <a:rPr lang="fr-CA" dirty="0" smtClean="0"/>
              <a:t>  varier </a:t>
            </a:r>
            <a:r>
              <a:rPr lang="fr-CA" dirty="0" smtClean="0"/>
              <a:t>la </a:t>
            </a:r>
            <a:r>
              <a:rPr lang="fr-CA" dirty="0"/>
              <a:t>quantité</a:t>
            </a:r>
            <a:r>
              <a:rPr lang="fr-CA" dirty="0" smtClean="0"/>
              <a:t> de </a:t>
            </a:r>
            <a:r>
              <a:rPr lang="fr-CA" dirty="0"/>
              <a:t>monnaie (</a:t>
            </a:r>
            <a:r>
              <a:rPr lang="fr-CA" i="1" dirty="0" smtClean="0"/>
              <a:t>M</a:t>
            </a:r>
            <a:r>
              <a:rPr lang="fr-CA" dirty="0" smtClean="0"/>
              <a:t>)</a:t>
            </a:r>
            <a:r>
              <a:rPr lang="fr-CA" dirty="0"/>
              <a:t>, elle provoque</a:t>
            </a:r>
            <a:r>
              <a:rPr lang="fr-CA" dirty="0" smtClean="0"/>
              <a:t>            une </a:t>
            </a:r>
            <a:r>
              <a:rPr lang="fr-CA" dirty="0"/>
              <a:t>variation proportionnelle de la valeur nominale</a:t>
            </a:r>
            <a:r>
              <a:rPr lang="fr-CA" dirty="0" smtClean="0"/>
              <a:t>         de </a:t>
            </a:r>
            <a:r>
              <a:rPr lang="fr-CA" dirty="0"/>
              <a:t>la production (</a:t>
            </a:r>
            <a:r>
              <a:rPr lang="fr-CA" i="1" dirty="0"/>
              <a:t>P</a:t>
            </a:r>
            <a:r>
              <a:rPr lang="fr-CA" dirty="0" smtClean="0"/>
              <a:t> × </a:t>
            </a:r>
            <a:r>
              <a:rPr lang="fr-CA" i="1" dirty="0" smtClean="0"/>
              <a:t>Y</a:t>
            </a:r>
            <a:r>
              <a:rPr lang="fr-CA" dirty="0" smtClean="0"/>
              <a:t>)</a:t>
            </a:r>
            <a:r>
              <a:rPr lang="fr-CA" dirty="0" smtClean="0"/>
              <a:t>. </a:t>
            </a:r>
          </a:p>
          <a:p>
            <a:pPr lvl="1">
              <a:buNone/>
            </a:pPr>
            <a:endParaRPr lang="fr-CA" dirty="0" smtClean="0"/>
          </a:p>
          <a:p>
            <a:pPr lvl="1"/>
            <a:endParaRPr lang="fr-CA" sz="2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838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0" y="1600200"/>
            <a:ext cx="8991600" cy="4680520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La vitesse de circulation de la monnaie </a:t>
            </a:r>
            <a:r>
              <a:rPr lang="fr-CA" sz="2600" b="1" dirty="0" smtClean="0"/>
              <a:t>et</a:t>
            </a:r>
            <a:r>
              <a:rPr lang="fr-CA" sz="2600" b="1" dirty="0" smtClean="0"/>
              <a:t>       l’équation </a:t>
            </a:r>
            <a:r>
              <a:rPr lang="fr-CA" sz="2600" b="1" dirty="0" smtClean="0"/>
              <a:t>quantitative (suite)</a:t>
            </a:r>
            <a:endParaRPr lang="fr-CA" sz="2600" b="1" dirty="0" smtClean="0"/>
          </a:p>
          <a:p>
            <a:pPr marL="1000125" lvl="2" indent="-457200">
              <a:buFont typeface="+mj-lt"/>
              <a:buAutoNum type="arabicPeriod" startAt="3"/>
            </a:pPr>
            <a:r>
              <a:rPr lang="fr-CA" dirty="0" smtClean="0"/>
              <a:t>La production de biens et services (</a:t>
            </a:r>
            <a:r>
              <a:rPr lang="fr-CA" i="1" dirty="0" smtClean="0"/>
              <a:t>Y</a:t>
            </a:r>
            <a:r>
              <a:rPr lang="fr-CA" dirty="0" smtClean="0"/>
              <a:t>) est</a:t>
            </a:r>
            <a:r>
              <a:rPr lang="fr-CA" dirty="0" smtClean="0"/>
              <a:t>      essentiellement </a:t>
            </a:r>
            <a:r>
              <a:rPr lang="fr-CA" dirty="0" smtClean="0"/>
              <a:t>fonction de l’offre des facteurs de production et de la technologie disponible. En raison</a:t>
            </a:r>
            <a:r>
              <a:rPr lang="fr-CA" dirty="0" smtClean="0"/>
              <a:t>         de </a:t>
            </a:r>
            <a:r>
              <a:rPr lang="fr-CA" dirty="0" smtClean="0"/>
              <a:t>la neutralité monétaire, la monnaie n’influe pas</a:t>
            </a:r>
            <a:r>
              <a:rPr lang="fr-CA" dirty="0" smtClean="0"/>
              <a:t>             sur </a:t>
            </a:r>
            <a:r>
              <a:rPr lang="fr-CA" dirty="0" smtClean="0"/>
              <a:t>la production</a:t>
            </a:r>
            <a:r>
              <a:rPr lang="fr-CA" dirty="0" smtClean="0"/>
              <a:t>.</a:t>
            </a:r>
            <a:endParaRPr lang="fr-CA" dirty="0" smtClean="0"/>
          </a:p>
          <a:p>
            <a:pPr lvl="1"/>
            <a:endParaRPr lang="fr-CA" sz="2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06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0" y="1600200"/>
            <a:ext cx="8991600" cy="4680520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La vitesse de circulation de la monnaie </a:t>
            </a:r>
            <a:r>
              <a:rPr lang="fr-CA" sz="2600" b="1" dirty="0" smtClean="0"/>
              <a:t>et</a:t>
            </a:r>
            <a:r>
              <a:rPr lang="fr-CA" sz="2600" b="1" dirty="0" smtClean="0"/>
              <a:t>       l’équation </a:t>
            </a:r>
            <a:r>
              <a:rPr lang="fr-CA" sz="2600" b="1" dirty="0" smtClean="0"/>
              <a:t>quantitative (suite)</a:t>
            </a:r>
            <a:endParaRPr lang="fr-CA" sz="2600" b="1" dirty="0" smtClean="0"/>
          </a:p>
          <a:p>
            <a:pPr marL="1000125" lvl="2" indent="-457200">
              <a:buFont typeface="+mj-lt"/>
              <a:buAutoNum type="arabicPeriod" startAt="4"/>
            </a:pPr>
            <a:r>
              <a:rPr lang="fr-CA" dirty="0" smtClean="0"/>
              <a:t>Comme </a:t>
            </a:r>
            <a:r>
              <a:rPr lang="fr-CA" dirty="0"/>
              <a:t>la </a:t>
            </a:r>
            <a:r>
              <a:rPr lang="fr-CA" dirty="0" smtClean="0"/>
              <a:t>production (</a:t>
            </a:r>
            <a:r>
              <a:rPr lang="fr-CA" i="1" dirty="0" smtClean="0"/>
              <a:t>Y</a:t>
            </a:r>
            <a:r>
              <a:rPr lang="fr-CA" dirty="0" smtClean="0"/>
              <a:t>) </a:t>
            </a:r>
            <a:r>
              <a:rPr lang="fr-CA" dirty="0"/>
              <a:t>dépend uniquement des facteurs </a:t>
            </a:r>
            <a:br>
              <a:rPr lang="fr-CA" dirty="0"/>
            </a:br>
            <a:r>
              <a:rPr lang="fr-CA" dirty="0"/>
              <a:t>de production et de la technologie, lorsque la Banque</a:t>
            </a:r>
            <a:r>
              <a:rPr lang="fr-CA" dirty="0" smtClean="0"/>
              <a:t>        du </a:t>
            </a:r>
            <a:r>
              <a:rPr lang="fr-CA" dirty="0"/>
              <a:t>Canada fait varier l’offre de monnaie (</a:t>
            </a:r>
            <a:r>
              <a:rPr lang="fr-CA" i="1" dirty="0" smtClean="0"/>
              <a:t>M</a:t>
            </a:r>
            <a:r>
              <a:rPr lang="fr-CA" dirty="0" smtClean="0"/>
              <a:t>) </a:t>
            </a:r>
            <a:r>
              <a:rPr lang="fr-CA" dirty="0"/>
              <a:t>et cause</a:t>
            </a:r>
            <a:r>
              <a:rPr lang="fr-CA" dirty="0" smtClean="0"/>
              <a:t>       des </a:t>
            </a:r>
            <a:r>
              <a:rPr lang="fr-CA" dirty="0"/>
              <a:t>changements proportionnels de la valeur nominale de</a:t>
            </a:r>
            <a:r>
              <a:rPr lang="fr-CA" dirty="0" smtClean="0"/>
              <a:t>  la </a:t>
            </a:r>
            <a:r>
              <a:rPr lang="fr-CA" dirty="0"/>
              <a:t>production (</a:t>
            </a:r>
            <a:r>
              <a:rPr lang="fr-CA" i="1" dirty="0"/>
              <a:t>P</a:t>
            </a:r>
            <a:r>
              <a:rPr lang="fr-CA" dirty="0" smtClean="0"/>
              <a:t> × </a:t>
            </a:r>
            <a:r>
              <a:rPr lang="fr-CA" i="1" dirty="0" smtClean="0"/>
              <a:t>Y</a:t>
            </a:r>
            <a:r>
              <a:rPr lang="fr-CA" dirty="0" smtClean="0"/>
              <a:t>)</a:t>
            </a:r>
            <a:r>
              <a:rPr lang="fr-CA" dirty="0"/>
              <a:t>, ces changements se </a:t>
            </a:r>
            <a:r>
              <a:rPr lang="fr-CA" dirty="0" smtClean="0"/>
              <a:t>reflètent seulement </a:t>
            </a:r>
            <a:r>
              <a:rPr lang="fr-CA" dirty="0"/>
              <a:t>dans la variation du niveau général des prix (</a:t>
            </a:r>
            <a:r>
              <a:rPr lang="fr-CA" i="1" dirty="0" smtClean="0"/>
              <a:t>P</a:t>
            </a:r>
            <a:r>
              <a:rPr lang="fr-CA" dirty="0" smtClean="0"/>
              <a:t>)</a:t>
            </a:r>
            <a:r>
              <a:rPr lang="fr-CA" dirty="0"/>
              <a:t>. </a:t>
            </a:r>
            <a:endParaRPr lang="fr-CA" dirty="0" smtClean="0"/>
          </a:p>
          <a:p>
            <a:pPr marL="1000125" lvl="2" indent="-457200">
              <a:buFont typeface="+mj-lt"/>
              <a:buAutoNum type="arabicPeriod" startAt="4"/>
            </a:pPr>
            <a:r>
              <a:rPr lang="fr-CA" dirty="0" smtClean="0"/>
              <a:t>Par </a:t>
            </a:r>
            <a:r>
              <a:rPr lang="fr-CA" dirty="0"/>
              <a:t>conséquent, lorsque la Banque du Canada augmente rapidement l’offre de monnaie, cette hausse se traduit par un taux d’inflation élevé. </a:t>
            </a:r>
          </a:p>
          <a:p>
            <a:pPr lvl="1"/>
            <a:endParaRPr lang="fr-CA" dirty="0" smtClean="0"/>
          </a:p>
          <a:p>
            <a:pPr lvl="1"/>
            <a:endParaRPr lang="fr-CA" sz="26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06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4" y="332656"/>
            <a:ext cx="7286646" cy="1157531"/>
          </a:xfrm>
        </p:spPr>
        <p:txBody>
          <a:bodyPr/>
          <a:lstStyle/>
          <a:p>
            <a:r>
              <a:rPr lang="fr-CA" sz="2600" dirty="0"/>
              <a:t>Figure 11.3 : Le PIB nominal,</a:t>
            </a:r>
            <a:r>
              <a:rPr lang="fr-CA" sz="2600" dirty="0" smtClean="0"/>
              <a:t> la </a:t>
            </a:r>
            <a:r>
              <a:rPr lang="fr-CA" sz="2600" dirty="0"/>
              <a:t>quantité</a:t>
            </a:r>
            <a:r>
              <a:rPr lang="fr-CA" sz="2600" dirty="0" smtClean="0"/>
              <a:t> </a:t>
            </a:r>
            <a:br>
              <a:rPr lang="fr-CA" sz="2600" dirty="0" smtClean="0"/>
            </a:br>
            <a:r>
              <a:rPr lang="fr-CA" sz="2600" dirty="0" smtClean="0"/>
              <a:t>de </a:t>
            </a:r>
            <a:r>
              <a:rPr lang="fr-CA" sz="2600" dirty="0"/>
              <a:t>monnaie </a:t>
            </a:r>
            <a:r>
              <a:rPr lang="fr-CA" sz="2600" dirty="0" smtClean="0"/>
              <a:t>et </a:t>
            </a:r>
            <a:r>
              <a:rPr lang="fr-CA" sz="2600" dirty="0"/>
              <a:t>la vitesse de circulation</a:t>
            </a:r>
            <a:r>
              <a:rPr lang="fr-CA" sz="2600" dirty="0" smtClean="0"/>
              <a:t> </a:t>
            </a:r>
            <a:br>
              <a:rPr lang="fr-CA" sz="2600" dirty="0" smtClean="0"/>
            </a:br>
            <a:r>
              <a:rPr lang="fr-CA" sz="2600" dirty="0" smtClean="0"/>
              <a:t>de </a:t>
            </a:r>
            <a:r>
              <a:rPr lang="fr-CA" sz="2600" dirty="0" smtClean="0"/>
              <a:t>la </a:t>
            </a:r>
            <a:r>
              <a:rPr lang="fr-CA" sz="2600" dirty="0"/>
              <a:t>monnaie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18</a:t>
            </a:fld>
            <a:endParaRPr lang="fr-CA" dirty="0"/>
          </a:p>
        </p:txBody>
      </p:sp>
      <p:pic>
        <p:nvPicPr>
          <p:cNvPr id="5" name="Image 4" descr="macro_figure1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0"/>
            <a:ext cx="6019800" cy="45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00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52400" y="1524000"/>
            <a:ext cx="8610780" cy="4449775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La taxe d’inflation</a:t>
            </a:r>
          </a:p>
          <a:p>
            <a:pPr lvl="1"/>
            <a:r>
              <a:rPr lang="fr-CA" b="1" dirty="0" smtClean="0"/>
              <a:t>Taxe d’inflation </a:t>
            </a:r>
            <a:r>
              <a:rPr lang="fr-CA" dirty="0" smtClean="0"/>
              <a:t>: Recette du gouvernement liée à</a:t>
            </a:r>
            <a:r>
              <a:rPr lang="fr-CA" dirty="0" smtClean="0"/>
              <a:t>         la </a:t>
            </a:r>
            <a:r>
              <a:rPr lang="fr-CA" dirty="0" smtClean="0"/>
              <a:t>création de monnaie. </a:t>
            </a:r>
          </a:p>
          <a:p>
            <a:pPr lvl="1"/>
            <a:r>
              <a:rPr lang="fr-CA" dirty="0" smtClean="0"/>
              <a:t>La taxe d’inflation touche toutes les personnes détenant de la monnaie. </a:t>
            </a:r>
          </a:p>
          <a:p>
            <a:pPr lvl="1"/>
            <a:r>
              <a:rPr lang="fr-CA" dirty="0" smtClean="0"/>
              <a:t>Au cours des dernières </a:t>
            </a:r>
            <a:r>
              <a:rPr lang="fr-CA" dirty="0" smtClean="0"/>
              <a:t>années </a:t>
            </a:r>
            <a:r>
              <a:rPr lang="fr-CA" dirty="0" smtClean="0"/>
              <a:t>au Canada, cette taxe</a:t>
            </a:r>
            <a:r>
              <a:rPr lang="fr-CA" dirty="0" smtClean="0"/>
              <a:t> a compté </a:t>
            </a:r>
            <a:r>
              <a:rPr lang="fr-CA" dirty="0" smtClean="0"/>
              <a:t>pour moins de 1 % des revenus publics.</a:t>
            </a:r>
          </a:p>
          <a:p>
            <a:pPr lvl="1"/>
            <a:r>
              <a:rPr lang="fr-CA" dirty="0" smtClean="0"/>
              <a:t>Certains États ont eu recours à la création de monnaie pour combler leur déficit. Le résultat a été</a:t>
            </a:r>
            <a:r>
              <a:rPr lang="fr-CA" dirty="0" smtClean="0"/>
              <a:t>                    une </a:t>
            </a:r>
            <a:r>
              <a:rPr lang="fr-CA" dirty="0" smtClean="0"/>
              <a:t>inflation colossale.</a:t>
            </a:r>
          </a:p>
          <a:p>
            <a:pPr lvl="1"/>
            <a:endParaRPr lang="fr-CA" dirty="0" smtClean="0"/>
          </a:p>
          <a:p>
            <a:pPr lvl="1"/>
            <a:endParaRPr lang="fr-CA" sz="2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02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3200" dirty="0"/>
              <a:t>Partie </a:t>
            </a:r>
            <a:r>
              <a:rPr lang="fr-CA" sz="3200" dirty="0" smtClean="0"/>
              <a:t>4 : </a:t>
            </a:r>
            <a:r>
              <a:rPr lang="fr-CA" sz="3200" dirty="0" smtClean="0"/>
              <a:t>La monnaie</a:t>
            </a:r>
            <a:r>
              <a:rPr lang="fr-CA" sz="3200" dirty="0" smtClean="0"/>
              <a:t> </a:t>
            </a:r>
            <a:br>
              <a:rPr lang="fr-CA" sz="3200" dirty="0" smtClean="0"/>
            </a:br>
            <a:r>
              <a:rPr lang="fr-CA" sz="3200" dirty="0" smtClean="0"/>
              <a:t>et </a:t>
            </a:r>
            <a:r>
              <a:rPr lang="fr-CA" sz="3200" dirty="0" smtClean="0"/>
              <a:t>les prix à </a:t>
            </a:r>
            <a:r>
              <a:rPr lang="fr-CA" sz="3200" dirty="0"/>
              <a:t>long terme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</a:t>
            </a:fld>
            <a:endParaRPr lang="fr-CA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304800" y="2743200"/>
            <a:ext cx="8610780" cy="2376265"/>
          </a:xfrm>
        </p:spPr>
        <p:txBody>
          <a:bodyPr/>
          <a:lstStyle/>
          <a:p>
            <a:pPr algn="ctr"/>
            <a:r>
              <a:rPr lang="fr-CA" sz="4400" b="1" dirty="0" smtClean="0">
                <a:solidFill>
                  <a:srgbClr val="875E77"/>
                </a:solidFill>
              </a:rPr>
              <a:t>La croissance monétaire</a:t>
            </a:r>
            <a:r>
              <a:rPr lang="fr-CA" sz="4400" b="1" dirty="0" smtClean="0">
                <a:solidFill>
                  <a:srgbClr val="875E77"/>
                </a:solidFill>
              </a:rPr>
              <a:t> </a:t>
            </a:r>
          </a:p>
          <a:p>
            <a:pPr algn="ctr"/>
            <a:r>
              <a:rPr lang="fr-CA" sz="4400" b="1" dirty="0" smtClean="0">
                <a:solidFill>
                  <a:srgbClr val="875E77"/>
                </a:solidFill>
              </a:rPr>
              <a:t>et </a:t>
            </a:r>
            <a:r>
              <a:rPr lang="fr-CA" sz="4400" b="1" dirty="0" smtClean="0">
                <a:solidFill>
                  <a:srgbClr val="875E77"/>
                </a:solidFill>
              </a:rPr>
              <a:t>l’inflation</a:t>
            </a:r>
            <a:endParaRPr lang="fr-CA" sz="4400" b="1" dirty="0">
              <a:solidFill>
                <a:srgbClr val="875E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642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34658" y="1628800"/>
            <a:ext cx="8610780" cy="4449775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L’effet Fisher</a:t>
            </a:r>
          </a:p>
          <a:p>
            <a:pPr lvl="1"/>
            <a:r>
              <a:rPr lang="fr-CA" b="1" dirty="0"/>
              <a:t>Effet Fisher </a:t>
            </a:r>
            <a:r>
              <a:rPr lang="fr-CA" dirty="0"/>
              <a:t>: </a:t>
            </a:r>
            <a:r>
              <a:rPr lang="fr-CA" dirty="0" smtClean="0"/>
              <a:t>Ajustement parfait du taux </a:t>
            </a:r>
            <a:r>
              <a:rPr lang="fr-CA" dirty="0"/>
              <a:t>d’intérêt nominal </a:t>
            </a:r>
            <a:r>
              <a:rPr lang="fr-CA" dirty="0" smtClean="0"/>
              <a:t>au </a:t>
            </a:r>
            <a:r>
              <a:rPr lang="fr-CA" dirty="0"/>
              <a:t>taux d’inflation. </a:t>
            </a:r>
            <a:endParaRPr lang="fr-CA" dirty="0" smtClean="0"/>
          </a:p>
          <a:p>
            <a:pPr lvl="1"/>
            <a:endParaRPr lang="fr-CA" dirty="0"/>
          </a:p>
          <a:p>
            <a:pPr marL="180975" lvl="1" indent="0" algn="ctr">
              <a:buNone/>
            </a:pPr>
            <a:r>
              <a:rPr lang="fr-CA" sz="2300" dirty="0"/>
              <a:t>Taux d’intérêt réel</a:t>
            </a:r>
            <a:r>
              <a:rPr lang="fr-CA" sz="2300" dirty="0" smtClean="0"/>
              <a:t> = Taux </a:t>
            </a:r>
            <a:r>
              <a:rPr lang="fr-CA" sz="2300" dirty="0"/>
              <a:t>d’intérêt nominal</a:t>
            </a:r>
            <a:r>
              <a:rPr lang="fr-CA" sz="2300" dirty="0" smtClean="0"/>
              <a:t> − Taux </a:t>
            </a:r>
            <a:r>
              <a:rPr lang="fr-CA" sz="2300" dirty="0" smtClean="0"/>
              <a:t>d’inflation</a:t>
            </a:r>
          </a:p>
          <a:p>
            <a:pPr marL="180975" lvl="1" indent="0" algn="ctr">
              <a:buNone/>
            </a:pPr>
            <a:endParaRPr lang="fr-CA" sz="2300" dirty="0"/>
          </a:p>
          <a:p>
            <a:pPr marL="180975" lvl="1" indent="0" algn="ctr">
              <a:buNone/>
            </a:pPr>
            <a:r>
              <a:rPr lang="fr-CA" sz="2300" dirty="0"/>
              <a:t>Taux d’intérêt nominal</a:t>
            </a:r>
            <a:r>
              <a:rPr lang="fr-CA" sz="2300" dirty="0" smtClean="0"/>
              <a:t> = Taux </a:t>
            </a:r>
            <a:r>
              <a:rPr lang="fr-CA" sz="2300" dirty="0"/>
              <a:t>d’intérêt réel</a:t>
            </a:r>
            <a:r>
              <a:rPr lang="fr-CA" sz="2300" dirty="0" smtClean="0"/>
              <a:t> + Taux </a:t>
            </a:r>
            <a:r>
              <a:rPr lang="fr-CA" sz="2300" dirty="0"/>
              <a:t>d’inflation</a:t>
            </a:r>
          </a:p>
          <a:p>
            <a:pPr lvl="1"/>
            <a:endParaRPr lang="fr-CA" dirty="0" smtClean="0"/>
          </a:p>
          <a:p>
            <a:pPr lvl="1"/>
            <a:endParaRPr lang="fr-CA" sz="2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07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286646" cy="1157531"/>
          </a:xfrm>
        </p:spPr>
        <p:txBody>
          <a:bodyPr/>
          <a:lstStyle/>
          <a:p>
            <a:r>
              <a:rPr lang="fr-CA" sz="2600" dirty="0"/>
              <a:t>Figure 11.5 : Le taux d’intérêt nominal et</a:t>
            </a:r>
            <a:r>
              <a:rPr lang="fr-CA" sz="2600" dirty="0" smtClean="0"/>
              <a:t> </a:t>
            </a:r>
            <a:br>
              <a:rPr lang="fr-CA" sz="2600" dirty="0" smtClean="0"/>
            </a:br>
            <a:r>
              <a:rPr lang="fr-CA" sz="2600" dirty="0" smtClean="0"/>
              <a:t>le </a:t>
            </a:r>
            <a:r>
              <a:rPr lang="fr-CA" sz="2600" dirty="0"/>
              <a:t>taux d’inflation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21</a:t>
            </a:fld>
            <a:endParaRPr lang="fr-CA" dirty="0"/>
          </a:p>
        </p:txBody>
      </p:sp>
      <p:pic>
        <p:nvPicPr>
          <p:cNvPr id="4" name="Image 3" descr="macro_figure11-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6248400" cy="46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41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coûts de l’inflation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29060" y="1628800"/>
            <a:ext cx="8610780" cy="4449775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Le mythe de la perte de pouvoir d’achat</a:t>
            </a:r>
          </a:p>
          <a:p>
            <a:pPr lvl="1"/>
            <a:r>
              <a:rPr lang="fr-CA" dirty="0" smtClean="0"/>
              <a:t>Mythe </a:t>
            </a:r>
            <a:r>
              <a:rPr lang="fr-CA" dirty="0"/>
              <a:t>:</a:t>
            </a:r>
            <a:r>
              <a:rPr lang="fr-CA" dirty="0" smtClean="0"/>
              <a:t> L’inflation </a:t>
            </a:r>
            <a:r>
              <a:rPr lang="fr-CA" dirty="0"/>
              <a:t>réduit le niveau de vie.</a:t>
            </a:r>
          </a:p>
          <a:p>
            <a:pPr lvl="1"/>
            <a:r>
              <a:rPr lang="fr-CA" dirty="0" smtClean="0"/>
              <a:t>Réalité </a:t>
            </a:r>
            <a:r>
              <a:rPr lang="fr-CA" dirty="0"/>
              <a:t>:</a:t>
            </a:r>
            <a:r>
              <a:rPr lang="fr-CA" dirty="0" smtClean="0"/>
              <a:t> L’inflation </a:t>
            </a:r>
            <a:r>
              <a:rPr lang="fr-CA" dirty="0"/>
              <a:t>en elle-</a:t>
            </a:r>
            <a:r>
              <a:rPr lang="fr-CA" dirty="0" smtClean="0"/>
              <a:t>même ne réduit pas le </a:t>
            </a:r>
            <a:r>
              <a:rPr lang="fr-CA" dirty="0"/>
              <a:t>pouvoir d’achat réel des ménages.</a:t>
            </a:r>
          </a:p>
          <a:p>
            <a:pPr lvl="1"/>
            <a:r>
              <a:rPr lang="fr-CA" dirty="0"/>
              <a:t>Si les revenus nominaux tendent à suivre l’augmentation des prix, pourquoi l’inflation </a:t>
            </a:r>
            <a:r>
              <a:rPr lang="fr-CA" dirty="0" smtClean="0"/>
              <a:t>pose</a:t>
            </a:r>
            <a:r>
              <a:rPr lang="fr-CA" dirty="0"/>
              <a:t>-t-elle</a:t>
            </a:r>
            <a:r>
              <a:rPr lang="fr-CA" dirty="0" smtClean="0"/>
              <a:t> problème </a:t>
            </a:r>
            <a:r>
              <a:rPr lang="fr-CA" dirty="0"/>
              <a:t>?</a:t>
            </a:r>
          </a:p>
          <a:p>
            <a:pPr lvl="1"/>
            <a:endParaRPr lang="fr-CA" dirty="0" smtClean="0"/>
          </a:p>
          <a:p>
            <a:pPr lvl="1"/>
            <a:endParaRPr lang="fr-CA" sz="2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7593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coûts 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0" y="1524000"/>
            <a:ext cx="8925551" cy="4680520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Le mythe de la perte de pouvoir </a:t>
            </a:r>
            <a:r>
              <a:rPr lang="fr-CA" sz="2600" b="1" dirty="0" smtClean="0"/>
              <a:t>d’achat (suite)</a:t>
            </a:r>
            <a:endParaRPr lang="fr-CA" sz="2600" b="1" dirty="0"/>
          </a:p>
          <a:p>
            <a:pPr lvl="1"/>
            <a:r>
              <a:rPr lang="fr-CA" dirty="0"/>
              <a:t>Les économistes ont</a:t>
            </a:r>
            <a:r>
              <a:rPr lang="fr-CA" dirty="0" smtClean="0"/>
              <a:t> défini plusieurs </a:t>
            </a:r>
            <a:r>
              <a:rPr lang="fr-CA" dirty="0"/>
              <a:t>coûts</a:t>
            </a:r>
            <a:r>
              <a:rPr lang="fr-CA" dirty="0" smtClean="0"/>
              <a:t> de l’inflation. </a:t>
            </a:r>
            <a:r>
              <a:rPr lang="fr-CA" dirty="0" smtClean="0"/>
              <a:t>  </a:t>
            </a:r>
            <a:r>
              <a:rPr lang="fr-CA" dirty="0" smtClean="0"/>
              <a:t>En </a:t>
            </a:r>
            <a:r>
              <a:rPr lang="fr-CA" dirty="0"/>
              <a:t>voici six </a:t>
            </a:r>
            <a:r>
              <a:rPr lang="fr-CA" dirty="0" smtClean="0"/>
              <a:t>:</a:t>
            </a:r>
            <a:endParaRPr lang="fr-CA" dirty="0"/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dirty="0" smtClean="0"/>
              <a:t>Les </a:t>
            </a:r>
            <a:r>
              <a:rPr lang="fr-CA" dirty="0"/>
              <a:t>coûts d’usure.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dirty="0" smtClean="0"/>
              <a:t>Les </a:t>
            </a:r>
            <a:r>
              <a:rPr lang="fr-CA" dirty="0"/>
              <a:t>coûts d’affichage.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dirty="0" smtClean="0"/>
              <a:t>La </a:t>
            </a:r>
            <a:r>
              <a:rPr lang="fr-CA" dirty="0"/>
              <a:t>variabilité des prix relatifs et la mauvaise allocation</a:t>
            </a:r>
            <a:r>
              <a:rPr lang="fr-CA" dirty="0" smtClean="0"/>
              <a:t>        des </a:t>
            </a:r>
            <a:r>
              <a:rPr lang="fr-CA" dirty="0"/>
              <a:t>ressources.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dirty="0" smtClean="0"/>
              <a:t>Les </a:t>
            </a:r>
            <a:r>
              <a:rPr lang="fr-CA" dirty="0"/>
              <a:t>distorsions fiscales.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dirty="0" smtClean="0"/>
              <a:t>Le </a:t>
            </a:r>
            <a:r>
              <a:rPr lang="fr-CA" dirty="0"/>
              <a:t>désagrément et la confusion.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dirty="0" smtClean="0"/>
              <a:t>Le </a:t>
            </a:r>
            <a:r>
              <a:rPr lang="fr-CA" dirty="0"/>
              <a:t>coût d’une inflation non anticipée : la redistribution arbitraire de la </a:t>
            </a:r>
            <a:r>
              <a:rPr lang="fr-CA" dirty="0" smtClean="0"/>
              <a:t>richesse</a:t>
            </a:r>
            <a:r>
              <a:rPr lang="fr-CA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36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4" y="199767"/>
            <a:ext cx="7286646" cy="1157531"/>
          </a:xfrm>
        </p:spPr>
        <p:txBody>
          <a:bodyPr/>
          <a:lstStyle/>
          <a:p>
            <a:r>
              <a:rPr lang="fr-CA" sz="2600" dirty="0"/>
              <a:t>Tableau 11.1 : L’alourdissement </a:t>
            </a:r>
            <a:r>
              <a:rPr lang="fr-CA" sz="2600" dirty="0" smtClean="0"/>
              <a:t>du fardeau fiscal dû </a:t>
            </a:r>
            <a:r>
              <a:rPr lang="fr-CA" sz="2600" dirty="0"/>
              <a:t>à l’inflation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24</a:t>
            </a:fld>
            <a:endParaRPr lang="fr-CA" dirty="0"/>
          </a:p>
        </p:txBody>
      </p:sp>
      <p:pic>
        <p:nvPicPr>
          <p:cNvPr id="4" name="Image 3" descr="macro_tableau1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7162800" cy="45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128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coûts 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0" y="1600200"/>
            <a:ext cx="8892480" cy="4824536"/>
          </a:xfrm>
        </p:spPr>
        <p:txBody>
          <a:bodyPr/>
          <a:lstStyle/>
          <a:p>
            <a:pPr marL="180975" lvl="1" indent="0">
              <a:buNone/>
            </a:pPr>
            <a:r>
              <a:rPr lang="fr-CA" sz="2600" b="1" dirty="0" smtClean="0"/>
              <a:t>L’inflation </a:t>
            </a:r>
            <a:r>
              <a:rPr lang="fr-CA" sz="2600" b="1" dirty="0"/>
              <a:t>est un mal, mais la </a:t>
            </a:r>
            <a:r>
              <a:rPr lang="fr-CA" sz="2600" b="1" dirty="0" smtClean="0"/>
              <a:t>déflation </a:t>
            </a:r>
            <a:r>
              <a:rPr lang="fr-CA" sz="2600" b="1" dirty="0"/>
              <a:t>peut être </a:t>
            </a:r>
            <a:r>
              <a:rPr lang="fr-CA" sz="2600" b="1" dirty="0" smtClean="0"/>
              <a:t>pire</a:t>
            </a:r>
            <a:endParaRPr lang="fr-CA" sz="2600" b="1" dirty="0" smtClean="0"/>
          </a:p>
          <a:p>
            <a:pPr lvl="1">
              <a:spcBef>
                <a:spcPts val="400"/>
              </a:spcBef>
              <a:spcAft>
                <a:spcPts val="150"/>
              </a:spcAft>
            </a:pPr>
            <a:r>
              <a:rPr lang="fr-CA" sz="2300" dirty="0" smtClean="0"/>
              <a:t>Selon certains économistes, une déflation légère et constante peut être bonne pour l’économie.</a:t>
            </a:r>
          </a:p>
          <a:p>
            <a:pPr lvl="1">
              <a:spcBef>
                <a:spcPts val="400"/>
              </a:spcBef>
              <a:spcAft>
                <a:spcPts val="150"/>
              </a:spcAft>
            </a:pPr>
            <a:r>
              <a:rPr lang="fr-CA" sz="2300" dirty="0" smtClean="0"/>
              <a:t>Des coûts sont cependant associés à la déflation. Certains      de ces coûts sont le miroir des coûts de l’inflation : 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sz="2100" dirty="0" smtClean="0"/>
              <a:t>Une </a:t>
            </a:r>
            <a:r>
              <a:rPr lang="fr-CA" sz="2100" dirty="0"/>
              <a:t>variation du niveau général des prix crée des coûts d’affichage et augmente la variabilité des prix </a:t>
            </a:r>
            <a:r>
              <a:rPr lang="fr-CA" sz="2100" dirty="0" smtClean="0"/>
              <a:t>relatifs.</a:t>
            </a:r>
          </a:p>
          <a:p>
            <a:pPr lvl="2">
              <a:spcBef>
                <a:spcPts val="400"/>
              </a:spcBef>
              <a:spcAft>
                <a:spcPts val="150"/>
              </a:spcAft>
            </a:pPr>
            <a:r>
              <a:rPr lang="fr-CA" sz="2100" dirty="0"/>
              <a:t>C</a:t>
            </a:r>
            <a:r>
              <a:rPr lang="fr-CA" sz="2100" dirty="0" smtClean="0"/>
              <a:t>omme </a:t>
            </a:r>
            <a:r>
              <a:rPr lang="fr-CA" sz="2100" dirty="0"/>
              <a:t>la déflation est souvent une surprise, elle redistribue arbitrairement de la richesse des débiteurs vers</a:t>
            </a:r>
            <a:r>
              <a:rPr lang="fr-CA" sz="2100" dirty="0" smtClean="0"/>
              <a:t> les créditeurs.  </a:t>
            </a:r>
            <a:endParaRPr lang="fr-CA" sz="2100" dirty="0" smtClean="0"/>
          </a:p>
          <a:p>
            <a:pPr lvl="1">
              <a:spcBef>
                <a:spcPts val="400"/>
              </a:spcBef>
              <a:spcAft>
                <a:spcPts val="150"/>
              </a:spcAft>
            </a:pPr>
            <a:r>
              <a:rPr lang="fr-CA" sz="2300" dirty="0" smtClean="0"/>
              <a:t>Le problème le plus grave concerne les conditions économiques générales (chute des revenus et hausse du taux de </a:t>
            </a:r>
            <a:r>
              <a:rPr lang="fr-CA" sz="2300" dirty="0" smtClean="0"/>
              <a:t>chômage).</a:t>
            </a:r>
            <a:endParaRPr lang="fr-CA" sz="23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41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Conclusion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26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0944" y="1643521"/>
            <a:ext cx="8781535" cy="4449775"/>
          </a:xfrm>
        </p:spPr>
        <p:txBody>
          <a:bodyPr/>
          <a:lstStyle/>
          <a:p>
            <a:pPr lvl="1"/>
            <a:r>
              <a:rPr lang="fr-CA" dirty="0"/>
              <a:t>Les coûts</a:t>
            </a:r>
            <a:r>
              <a:rPr lang="fr-CA" dirty="0" smtClean="0"/>
              <a:t> de l’inflation </a:t>
            </a:r>
            <a:r>
              <a:rPr lang="fr-CA" dirty="0"/>
              <a:t>sont subtils. Ils sont au nombre</a:t>
            </a:r>
            <a:r>
              <a:rPr lang="fr-CA" dirty="0" smtClean="0"/>
              <a:t>     de </a:t>
            </a:r>
            <a:r>
              <a:rPr lang="fr-CA" dirty="0"/>
              <a:t>six, comme nous l’avons vu </a:t>
            </a:r>
            <a:r>
              <a:rPr lang="fr-CA" dirty="0" smtClean="0"/>
              <a:t>précédemment. </a:t>
            </a:r>
            <a:endParaRPr lang="fr-CA" dirty="0" smtClean="0"/>
          </a:p>
          <a:p>
            <a:pPr lvl="1"/>
            <a:r>
              <a:rPr lang="fr-CA" dirty="0" smtClean="0"/>
              <a:t>Les </a:t>
            </a:r>
            <a:r>
              <a:rPr lang="fr-CA" dirty="0"/>
              <a:t>économistes s’accordent à dire que ces coûts s’avèrent énormes lors d’une période d’hyperinflation, mais ils </a:t>
            </a:r>
            <a:r>
              <a:rPr lang="fr-CA" dirty="0" smtClean="0"/>
              <a:t>ne </a:t>
            </a:r>
            <a:r>
              <a:rPr lang="fr-CA" dirty="0"/>
              <a:t>s’entendent pas sur leur ampleur en cas d’inflation modérée.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41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fr-CA" dirty="0"/>
              <a:t>Pourquoi une économie fait-elle l’expérience de </a:t>
            </a:r>
            <a:r>
              <a:rPr lang="fr-CA" dirty="0" smtClean="0"/>
              <a:t>l’inflation </a:t>
            </a:r>
            <a:r>
              <a:rPr lang="fr-CA" dirty="0"/>
              <a:t>et pourquoi </a:t>
            </a:r>
            <a:r>
              <a:rPr lang="fr-CA" dirty="0" smtClean="0"/>
              <a:t>cette inflation </a:t>
            </a:r>
            <a:r>
              <a:rPr lang="fr-CA" dirty="0"/>
              <a:t>est-elle élevée ou faible ? </a:t>
            </a:r>
            <a:endParaRPr lang="fr-CA" dirty="0" smtClean="0"/>
          </a:p>
          <a:p>
            <a:pPr lvl="1"/>
            <a:r>
              <a:rPr lang="fr-CA" dirty="0" smtClean="0"/>
              <a:t>Dans </a:t>
            </a:r>
            <a:r>
              <a:rPr lang="fr-CA" dirty="0"/>
              <a:t>le présent chapitre, nous </a:t>
            </a:r>
            <a:r>
              <a:rPr lang="fr-CA" dirty="0" smtClean="0"/>
              <a:t>répondrons à</a:t>
            </a:r>
            <a:r>
              <a:rPr lang="fr-CA" dirty="0" smtClean="0"/>
              <a:t>             cette </a:t>
            </a:r>
            <a:r>
              <a:rPr lang="fr-CA" dirty="0"/>
              <a:t>question grâce à la théorie quantitative de</a:t>
            </a:r>
            <a:r>
              <a:rPr lang="fr-CA" dirty="0" smtClean="0"/>
              <a:t>              la </a:t>
            </a:r>
            <a:r>
              <a:rPr lang="fr-CA" dirty="0"/>
              <a:t>monnaie</a:t>
            </a:r>
            <a:r>
              <a:rPr lang="fr-CA" dirty="0" smtClean="0"/>
              <a:t>.</a:t>
            </a:r>
          </a:p>
          <a:p>
            <a:pPr lvl="1"/>
            <a:r>
              <a:rPr lang="fr-CA" dirty="0"/>
              <a:t>Après avoir présenté une théorie de </a:t>
            </a:r>
            <a:r>
              <a:rPr lang="fr-CA" dirty="0" smtClean="0"/>
              <a:t>l’inflation</a:t>
            </a:r>
            <a:r>
              <a:rPr lang="fr-CA" dirty="0"/>
              <a:t>,</a:t>
            </a:r>
            <a:r>
              <a:rPr lang="fr-CA" dirty="0" smtClean="0"/>
              <a:t>           nous </a:t>
            </a:r>
            <a:r>
              <a:rPr lang="fr-CA" dirty="0"/>
              <a:t>passerons à une </a:t>
            </a:r>
            <a:r>
              <a:rPr lang="fr-CA" dirty="0" smtClean="0"/>
              <a:t>question connexe </a:t>
            </a:r>
            <a:r>
              <a:rPr lang="fr-CA" dirty="0"/>
              <a:t>: </a:t>
            </a:r>
            <a:r>
              <a:rPr lang="fr-CA" dirty="0" smtClean="0"/>
              <a:t>l’inflation</a:t>
            </a:r>
            <a:r>
              <a:rPr lang="fr-CA" dirty="0" smtClean="0"/>
              <a:t>    est</a:t>
            </a:r>
            <a:r>
              <a:rPr lang="fr-CA" dirty="0"/>
              <a:t>-elle un problème ?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 smtClean="0"/>
              <a:t>11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/>
              <a:t>l’inflation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4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fr-CA" sz="2600" dirty="0"/>
              <a:t>La théorie quantitative de la monnaie est la théorie classique de l’inflation.</a:t>
            </a:r>
          </a:p>
          <a:p>
            <a:pPr lvl="1"/>
            <a:r>
              <a:rPr lang="fr-CA" sz="2600" dirty="0"/>
              <a:t>Elle a été élaborée par les premiers penseurs</a:t>
            </a:r>
            <a:r>
              <a:rPr lang="fr-CA" sz="2600" dirty="0" smtClean="0"/>
              <a:t>            en </a:t>
            </a:r>
            <a:r>
              <a:rPr lang="fr-CA" sz="2600" dirty="0"/>
              <a:t>économie.</a:t>
            </a:r>
          </a:p>
          <a:p>
            <a:pPr lvl="1"/>
            <a:r>
              <a:rPr lang="fr-CA" sz="2600" dirty="0"/>
              <a:t>Aujourd’hui,</a:t>
            </a:r>
            <a:r>
              <a:rPr lang="fr-CA" sz="2600" dirty="0" smtClean="0"/>
              <a:t> la plupart des </a:t>
            </a:r>
            <a:r>
              <a:rPr lang="fr-CA" sz="2600" dirty="0"/>
              <a:t>économistes y ont recours pour expliquer la détermination à long terme du niveau des prix et du taux d’inflation.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5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Le niveau des prix et la valeur de la </a:t>
            </a:r>
            <a:r>
              <a:rPr lang="fr-CA" sz="2600" b="1" dirty="0" smtClean="0"/>
              <a:t>monnaie</a:t>
            </a:r>
          </a:p>
          <a:p>
            <a:pPr lvl="1"/>
            <a:r>
              <a:rPr lang="fr-CA" dirty="0" smtClean="0"/>
              <a:t>L’inflation est un phénomène global, relié d’abord et avant tout à la valeur du moyen d’échange économique qu’est la monnaie.  </a:t>
            </a:r>
          </a:p>
          <a:p>
            <a:pPr lvl="1"/>
            <a:r>
              <a:rPr lang="fr-CA" dirty="0" smtClean="0"/>
              <a:t>On </a:t>
            </a:r>
            <a:r>
              <a:rPr lang="fr-CA" dirty="0"/>
              <a:t>peut concevoir de deux manières le niveau </a:t>
            </a:r>
            <a:r>
              <a:rPr lang="fr-CA" dirty="0" smtClean="0"/>
              <a:t>général </a:t>
            </a:r>
            <a:r>
              <a:rPr lang="fr-CA" dirty="0"/>
              <a:t>des prix dans l’économie :</a:t>
            </a:r>
          </a:p>
          <a:p>
            <a:pPr lvl="2"/>
            <a:r>
              <a:rPr lang="fr-CA" sz="2400" dirty="0" smtClean="0"/>
              <a:t>La </a:t>
            </a:r>
            <a:r>
              <a:rPr lang="fr-CA" sz="2400" dirty="0"/>
              <a:t>mesure du prix d’un panier de biens et de services.</a:t>
            </a:r>
          </a:p>
          <a:p>
            <a:pPr lvl="2"/>
            <a:r>
              <a:rPr lang="fr-CA" sz="2400" dirty="0" smtClean="0"/>
              <a:t>Une </a:t>
            </a:r>
            <a:r>
              <a:rPr lang="fr-CA" sz="2400" dirty="0"/>
              <a:t>mesure de la valeur de la monnaie.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59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6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Le niveau des prix et la valeur de la </a:t>
            </a:r>
            <a:r>
              <a:rPr lang="fr-CA" sz="2600" b="1" dirty="0" smtClean="0"/>
              <a:t>monnaie (suite)</a:t>
            </a:r>
          </a:p>
          <a:p>
            <a:pPr lvl="1"/>
            <a:r>
              <a:rPr lang="fr-CA" dirty="0"/>
              <a:t>Tout accroissement du niveau des prix signifie</a:t>
            </a:r>
            <a:r>
              <a:rPr lang="fr-CA" dirty="0" smtClean="0"/>
              <a:t>             une </a:t>
            </a:r>
            <a:r>
              <a:rPr lang="fr-CA" dirty="0"/>
              <a:t>diminution de la valeur de la monnaie. Pour éclaircir ce concept, </a:t>
            </a:r>
            <a:r>
              <a:rPr lang="fr-CA" dirty="0" smtClean="0"/>
              <a:t>utilisons les mathématiques</a:t>
            </a:r>
            <a:r>
              <a:rPr lang="fr-CA" dirty="0"/>
              <a:t> :</a:t>
            </a:r>
          </a:p>
          <a:p>
            <a:pPr lvl="2"/>
            <a:r>
              <a:rPr lang="fr-CA" b="1" dirty="0"/>
              <a:t>Le prix (</a:t>
            </a:r>
            <a:r>
              <a:rPr lang="fr-CA" b="1" i="1" dirty="0"/>
              <a:t>P</a:t>
            </a:r>
            <a:r>
              <a:rPr lang="fr-CA" b="1" dirty="0"/>
              <a:t>) </a:t>
            </a:r>
            <a:r>
              <a:rPr lang="fr-CA" dirty="0"/>
              <a:t>:</a:t>
            </a:r>
            <a:r>
              <a:rPr lang="fr-CA" dirty="0" smtClean="0"/>
              <a:t> Niveau </a:t>
            </a:r>
            <a:r>
              <a:rPr lang="fr-CA" dirty="0"/>
              <a:t>général des prix tel qu’il est mesuré par l’indice des prix à la consommation ou</a:t>
            </a:r>
            <a:r>
              <a:rPr lang="fr-CA" dirty="0" smtClean="0"/>
              <a:t> le </a:t>
            </a:r>
            <a:r>
              <a:rPr lang="fr-CA" dirty="0"/>
              <a:t>déflateur</a:t>
            </a:r>
            <a:r>
              <a:rPr lang="fr-CA" dirty="0" smtClean="0"/>
              <a:t>      du </a:t>
            </a:r>
            <a:r>
              <a:rPr lang="fr-CA" dirty="0"/>
              <a:t>PIB. </a:t>
            </a:r>
          </a:p>
          <a:p>
            <a:pPr lvl="2"/>
            <a:r>
              <a:rPr lang="fr-CA" b="1" dirty="0"/>
              <a:t>1/</a:t>
            </a:r>
            <a:r>
              <a:rPr lang="fr-CA" b="1" i="1" dirty="0"/>
              <a:t>P</a:t>
            </a:r>
            <a:r>
              <a:rPr lang="fr-CA" dirty="0"/>
              <a:t> :</a:t>
            </a:r>
            <a:r>
              <a:rPr lang="fr-CA" dirty="0" smtClean="0"/>
              <a:t> Valeur </a:t>
            </a:r>
            <a:r>
              <a:rPr lang="fr-CA" dirty="0"/>
              <a:t>de la monnaie, mesurée en quantité de biens et de services.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7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L’offre de monnaie, la demande de </a:t>
            </a:r>
            <a:r>
              <a:rPr lang="fr-CA" sz="2600" b="1" dirty="0" smtClean="0"/>
              <a:t>monnaie </a:t>
            </a:r>
            <a:r>
              <a:rPr lang="fr-CA" sz="2600" b="1" dirty="0"/>
              <a:t>et l’équilibre monétaire</a:t>
            </a:r>
          </a:p>
          <a:p>
            <a:pPr lvl="1"/>
            <a:r>
              <a:rPr lang="fr-CA" dirty="0"/>
              <a:t>L’offre et la demande de monnaie déterminent </a:t>
            </a:r>
            <a:r>
              <a:rPr lang="fr-CA" dirty="0" smtClean="0"/>
              <a:t>la </a:t>
            </a:r>
            <a:r>
              <a:rPr lang="fr-CA" dirty="0"/>
              <a:t>valeur de la monnaie.</a:t>
            </a:r>
            <a:endParaRPr lang="fr-CA" dirty="0" smtClean="0"/>
          </a:p>
          <a:p>
            <a:pPr lvl="1"/>
            <a:r>
              <a:rPr lang="fr-CA" dirty="0" smtClean="0"/>
              <a:t>Considérons </a:t>
            </a:r>
            <a:r>
              <a:rPr lang="fr-CA" dirty="0"/>
              <a:t>que l’offre de monnaie dépend </a:t>
            </a:r>
            <a:r>
              <a:rPr lang="fr-CA" dirty="0" smtClean="0"/>
              <a:t>directement </a:t>
            </a:r>
            <a:r>
              <a:rPr lang="fr-CA" dirty="0"/>
              <a:t>et entièrement de la Banque </a:t>
            </a:r>
            <a:r>
              <a:rPr lang="fr-CA" dirty="0" smtClean="0"/>
              <a:t>du </a:t>
            </a:r>
            <a:r>
              <a:rPr lang="fr-CA" dirty="0"/>
              <a:t>Canada.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65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théorie classique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de </a:t>
            </a:r>
            <a:r>
              <a:rPr lang="fr-CA" dirty="0" smtClean="0"/>
              <a:t>l’inflation (suite)</a:t>
            </a: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8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buNone/>
            </a:pPr>
            <a:r>
              <a:rPr lang="fr-CA" sz="2600" b="1" dirty="0"/>
              <a:t>L’offre de monnaie, la demande de </a:t>
            </a:r>
            <a:r>
              <a:rPr lang="fr-CA" sz="2600" b="1" dirty="0" smtClean="0"/>
              <a:t>monnaie </a:t>
            </a:r>
            <a:r>
              <a:rPr lang="fr-CA" sz="2600" b="1" dirty="0"/>
              <a:t>et l’équilibre </a:t>
            </a:r>
            <a:r>
              <a:rPr lang="fr-CA" sz="2600" b="1" dirty="0" smtClean="0"/>
              <a:t>monétaire (suite)</a:t>
            </a:r>
            <a:endParaRPr lang="fr-CA" sz="2600" b="1" dirty="0"/>
          </a:p>
          <a:p>
            <a:pPr lvl="1"/>
            <a:r>
              <a:rPr lang="fr-CA" dirty="0"/>
              <a:t>La demande de monnaie dépend, entre autres, </a:t>
            </a:r>
            <a:br>
              <a:rPr lang="fr-CA" dirty="0"/>
            </a:br>
            <a:r>
              <a:rPr lang="fr-CA" dirty="0"/>
              <a:t>des deux variables suivantes :</a:t>
            </a:r>
          </a:p>
          <a:p>
            <a:pPr lvl="2"/>
            <a:r>
              <a:rPr lang="fr-CA" sz="2400" dirty="0" smtClean="0"/>
              <a:t>Le </a:t>
            </a:r>
            <a:r>
              <a:rPr lang="fr-CA" sz="2400" dirty="0"/>
              <a:t>taux d’intérêt.</a:t>
            </a:r>
          </a:p>
          <a:p>
            <a:pPr lvl="2"/>
            <a:r>
              <a:rPr lang="fr-CA" sz="2400" dirty="0" smtClean="0"/>
              <a:t>Le </a:t>
            </a:r>
            <a:r>
              <a:rPr lang="fr-CA" sz="2400" dirty="0"/>
              <a:t>niveau moyen des prix.</a:t>
            </a:r>
          </a:p>
          <a:p>
            <a:pPr lvl="1"/>
            <a:r>
              <a:rPr lang="fr-CA" dirty="0"/>
              <a:t>À long terme, le niveau général des prix équilibre </a:t>
            </a:r>
            <a:br>
              <a:rPr lang="fr-CA" dirty="0"/>
            </a:br>
            <a:r>
              <a:rPr lang="fr-CA" dirty="0"/>
              <a:t>l’offre et la demande de monnaie.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00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964859" y="304800"/>
            <a:ext cx="7179141" cy="1157531"/>
          </a:xfrm>
        </p:spPr>
        <p:txBody>
          <a:bodyPr/>
          <a:lstStyle/>
          <a:p>
            <a:r>
              <a:rPr lang="fr-CA" sz="2600" dirty="0" smtClean="0"/>
              <a:t>Figure 11.1 : Comment l’offre et </a:t>
            </a:r>
            <a:br>
              <a:rPr lang="fr-CA" sz="2600" dirty="0" smtClean="0"/>
            </a:br>
            <a:r>
              <a:rPr lang="fr-CA" sz="2600" dirty="0" smtClean="0"/>
              <a:t>la demande de monnaie déterminent </a:t>
            </a:r>
            <a:br>
              <a:rPr lang="fr-CA" sz="2600" dirty="0" smtClean="0"/>
            </a:br>
            <a:r>
              <a:rPr lang="fr-CA" sz="2600" dirty="0" smtClean="0"/>
              <a:t>le niveau d’équilibre des prix</a:t>
            </a:r>
            <a:endParaRPr lang="fr-CA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9</a:t>
            </a:fld>
            <a:endParaRPr lang="fr-CA" dirty="0"/>
          </a:p>
        </p:txBody>
      </p:sp>
      <p:pic>
        <p:nvPicPr>
          <p:cNvPr id="5" name="Image 4" descr="macro_figure1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6934200" cy="45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981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Marketi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87A1"/>
      </a:hlink>
      <a:folHlink>
        <a:srgbClr val="8EAB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9125</TotalTime>
  <Words>1515</Words>
  <Application>Microsoft Macintosh PowerPoint</Application>
  <PresentationFormat>Présentation à l'écran (4:3)</PresentationFormat>
  <Paragraphs>136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Formata-Medium</vt:lpstr>
      <vt:lpstr>BlissMedium</vt:lpstr>
      <vt:lpstr>MS PGothic</vt:lpstr>
      <vt:lpstr>Arial Unicode MS</vt:lpstr>
      <vt:lpstr>Conception personnalisée</vt:lpstr>
      <vt:lpstr>Diapositive 1</vt:lpstr>
      <vt:lpstr>Partie 4 : La monnaie  et les prix à long terme </vt:lpstr>
      <vt:lpstr>Introduction</vt:lpstr>
      <vt:lpstr>La théorie classique  de l’inflation</vt:lpstr>
      <vt:lpstr>La théorie classique  de l’inflation (suite)</vt:lpstr>
      <vt:lpstr>La théorie classique  de l’inflation (suite)</vt:lpstr>
      <vt:lpstr>La théorie classique  de l’inflation (suite)</vt:lpstr>
      <vt:lpstr>La théorie classique  de l’inflation (suite)</vt:lpstr>
      <vt:lpstr>Figure 11.1 : Comment l’offre et  la demande de monnaie déterminent  le niveau d’équilibre des prix</vt:lpstr>
      <vt:lpstr>La théorie classique  de l’inflation (suite)</vt:lpstr>
      <vt:lpstr>Figure 11.2 :  Une augmentation de l’offre de monnaie</vt:lpstr>
      <vt:lpstr>La théorie classique  de l’inflation (suite)</vt:lpstr>
      <vt:lpstr>La théorie classique  de l’inflation (suite)</vt:lpstr>
      <vt:lpstr>La théorie classique  de l’inflation (suite)</vt:lpstr>
      <vt:lpstr>La théorie classique  de l’inflation (suite)</vt:lpstr>
      <vt:lpstr>La théorie classique  de l’inflation (suite)</vt:lpstr>
      <vt:lpstr>La théorie classique  de l’inflation (suite)</vt:lpstr>
      <vt:lpstr>Figure 11.3 : Le PIB nominal, la quantité  de monnaie et la vitesse de circulation  de la monnaie</vt:lpstr>
      <vt:lpstr>La théorie classique  de l’inflation (suite)</vt:lpstr>
      <vt:lpstr>La théorie classique  de l’inflation (suite)</vt:lpstr>
      <vt:lpstr>Figure 11.5 : Le taux d’intérêt nominal et  le taux d’inflation</vt:lpstr>
      <vt:lpstr>Les coûts de l’inflation</vt:lpstr>
      <vt:lpstr>Les coûts de l’inflation (suite)</vt:lpstr>
      <vt:lpstr>Tableau 11.1 : L’alourdissement du fardeau fiscal dû à l’inflation</vt:lpstr>
      <vt:lpstr>Les coûts de l’inflation (suite)</vt:lpstr>
      <vt:lpstr>Conclusion</vt:lpstr>
    </vt:vector>
  </TitlesOfParts>
  <Company>Cheneliere-Education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Potter Nouvelle génération</dc:title>
  <dc:creator>Maria Sheink</dc:creator>
  <cp:lastModifiedBy>Nadia Martel</cp:lastModifiedBy>
  <cp:revision>985</cp:revision>
  <cp:lastPrinted>2010-03-09T15:24:54Z</cp:lastPrinted>
  <dcterms:created xsi:type="dcterms:W3CDTF">2014-05-19T00:52:23Z</dcterms:created>
  <dcterms:modified xsi:type="dcterms:W3CDTF">2014-05-19T02:28:39Z</dcterms:modified>
</cp:coreProperties>
</file>